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3"/>
  </p:notesMasterIdLst>
  <p:handoutMasterIdLst>
    <p:handoutMasterId r:id="rId24"/>
  </p:handoutMasterIdLst>
  <p:sldIdLst>
    <p:sldId id="256" r:id="rId2"/>
    <p:sldId id="273" r:id="rId3"/>
    <p:sldId id="258" r:id="rId4"/>
    <p:sldId id="263" r:id="rId5"/>
    <p:sldId id="266" r:id="rId6"/>
    <p:sldId id="257" r:id="rId7"/>
    <p:sldId id="259" r:id="rId8"/>
    <p:sldId id="260" r:id="rId9"/>
    <p:sldId id="261" r:id="rId10"/>
    <p:sldId id="269" r:id="rId11"/>
    <p:sldId id="268" r:id="rId12"/>
    <p:sldId id="276" r:id="rId13"/>
    <p:sldId id="270" r:id="rId14"/>
    <p:sldId id="274" r:id="rId15"/>
    <p:sldId id="262" r:id="rId16"/>
    <p:sldId id="267" r:id="rId17"/>
    <p:sldId id="271" r:id="rId18"/>
    <p:sldId id="272" r:id="rId19"/>
    <p:sldId id="264" r:id="rId20"/>
    <p:sldId id="265" r:id="rId21"/>
    <p:sldId id="275"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3" d="100"/>
          <a:sy n="73" d="100"/>
        </p:scale>
        <p:origin x="-125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5214DC1-9EF5-5343-954F-734EE16D6A23}" type="datetimeFigureOut">
              <a:rPr lang="en-US" smtClean="0"/>
              <a:t>8/19/16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012A01-7359-9242-B071-599F2B2D5BDB}" type="slidenum">
              <a:rPr lang="en-US" smtClean="0"/>
              <a:t>‹#›</a:t>
            </a:fld>
            <a:endParaRPr lang="en-US"/>
          </a:p>
        </p:txBody>
      </p:sp>
    </p:spTree>
    <p:extLst>
      <p:ext uri="{BB962C8B-B14F-4D97-AF65-F5344CB8AC3E}">
        <p14:creationId xmlns:p14="http://schemas.microsoft.com/office/powerpoint/2010/main" val="38841907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A9D755-0815-9F45-BD9D-09470D82D0FD}" type="datetimeFigureOut">
              <a:rPr lang="en-US" smtClean="0"/>
              <a:t>8/19/16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378DC3-4118-F145-8DEA-D3B3C110C9E8}" type="slidenum">
              <a:rPr lang="en-US" smtClean="0"/>
              <a:t>‹#›</a:t>
            </a:fld>
            <a:endParaRPr lang="en-US"/>
          </a:p>
        </p:txBody>
      </p:sp>
    </p:spTree>
    <p:extLst>
      <p:ext uri="{BB962C8B-B14F-4D97-AF65-F5344CB8AC3E}">
        <p14:creationId xmlns:p14="http://schemas.microsoft.com/office/powerpoint/2010/main" val="302276030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Adjustments you’re likely to</a:t>
            </a:r>
            <a:r>
              <a:rPr lang="en-US" baseline="0" dirty="0" smtClean="0"/>
              <a:t> be asked for are classroom practice (recording audio, access to </a:t>
            </a:r>
            <a:r>
              <a:rPr lang="en-US" baseline="0" dirty="0" err="1" smtClean="0"/>
              <a:t>powerpoints</a:t>
            </a:r>
            <a:r>
              <a:rPr lang="en-US" baseline="0" dirty="0" smtClean="0"/>
              <a:t>, flexible attendance, preferred seating) or exams (extra time, readers, low distraction environments). SSD handles things like interpreters, alt formats, priority registration. You’ll get the list of accommodations but the disability itself is confidential. You CANNOT ask people why they need special things, and if someone asks you for something, they don’t have to phrase it “I need x because y”</a:t>
            </a:r>
            <a:endParaRPr lang="en-US" dirty="0"/>
          </a:p>
        </p:txBody>
      </p:sp>
      <p:sp>
        <p:nvSpPr>
          <p:cNvPr id="4" name="Slide Number Placeholder 3"/>
          <p:cNvSpPr>
            <a:spLocks noGrp="1"/>
          </p:cNvSpPr>
          <p:nvPr>
            <p:ph type="sldNum" sz="quarter" idx="10"/>
          </p:nvPr>
        </p:nvSpPr>
        <p:spPr/>
        <p:txBody>
          <a:bodyPr/>
          <a:lstStyle/>
          <a:p>
            <a:fld id="{01378DC3-4118-F145-8DEA-D3B3C110C9E8}" type="slidenum">
              <a:rPr lang="en-US" smtClean="0"/>
              <a:t>3</a:t>
            </a:fld>
            <a:endParaRPr lang="en-US"/>
          </a:p>
        </p:txBody>
      </p:sp>
    </p:spTree>
    <p:extLst>
      <p:ext uri="{BB962C8B-B14F-4D97-AF65-F5344CB8AC3E}">
        <p14:creationId xmlns:p14="http://schemas.microsoft.com/office/powerpoint/2010/main" val="35950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Chances</a:t>
            </a:r>
            <a:r>
              <a:rPr lang="en-US" baseline="0" dirty="0" smtClean="0"/>
              <a:t> are there’s someone in every audience that needs accommodation. It’s ABSOLUTELY GUARANTEED if you teach a wildly popular or required course. Foley’s rhetoric of Harry Potter always had a 50-person waitlist, all seniors, and it was always full during priority registration – and consequently she had more than 50% of her students each semester present disability documentation … and likely others in there needed accommodation but didn’t ask. In that scenario, your teaching practice has to pivot on universal design – because adapting individually and after the fact to each student is an impossible task. So maybe don’t propose Rhetoric of </a:t>
            </a:r>
            <a:r>
              <a:rPr lang="en-US" baseline="0" dirty="0" err="1" smtClean="0"/>
              <a:t>Pokemon</a:t>
            </a:r>
            <a:r>
              <a:rPr lang="en-US" baseline="0" dirty="0" smtClean="0"/>
              <a:t> Go next semester</a:t>
            </a:r>
            <a:endParaRPr lang="en-US" dirty="0"/>
          </a:p>
        </p:txBody>
      </p:sp>
      <p:sp>
        <p:nvSpPr>
          <p:cNvPr id="4" name="Slide Number Placeholder 3"/>
          <p:cNvSpPr>
            <a:spLocks noGrp="1"/>
          </p:cNvSpPr>
          <p:nvPr>
            <p:ph type="sldNum" sz="quarter" idx="10"/>
          </p:nvPr>
        </p:nvSpPr>
        <p:spPr/>
        <p:txBody>
          <a:bodyPr/>
          <a:lstStyle/>
          <a:p>
            <a:fld id="{01378DC3-4118-F145-8DEA-D3B3C110C9E8}" type="slidenum">
              <a:rPr lang="en-US" smtClean="0"/>
              <a:t>5</a:t>
            </a:fld>
            <a:endParaRPr lang="en-US"/>
          </a:p>
        </p:txBody>
      </p:sp>
    </p:spTree>
    <p:extLst>
      <p:ext uri="{BB962C8B-B14F-4D97-AF65-F5344CB8AC3E}">
        <p14:creationId xmlns:p14="http://schemas.microsoft.com/office/powerpoint/2010/main" val="2103795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of this is “take advantage of technology”, some of this is “let students</a:t>
            </a:r>
            <a:r>
              <a:rPr lang="en-US" baseline="0" dirty="0" smtClean="0"/>
              <a:t> take advantage of their own technology”, and some of this has nothing to do with technology at all. </a:t>
            </a:r>
            <a:endParaRPr lang="en-US" dirty="0"/>
          </a:p>
        </p:txBody>
      </p:sp>
      <p:sp>
        <p:nvSpPr>
          <p:cNvPr id="4" name="Slide Number Placeholder 3"/>
          <p:cNvSpPr>
            <a:spLocks noGrp="1"/>
          </p:cNvSpPr>
          <p:nvPr>
            <p:ph type="sldNum" sz="quarter" idx="10"/>
          </p:nvPr>
        </p:nvSpPr>
        <p:spPr/>
        <p:txBody>
          <a:bodyPr/>
          <a:lstStyle/>
          <a:p>
            <a:fld id="{01378DC3-4118-F145-8DEA-D3B3C110C9E8}" type="slidenum">
              <a:rPr lang="en-US" smtClean="0"/>
              <a:t>11</a:t>
            </a:fld>
            <a:endParaRPr lang="en-US"/>
          </a:p>
        </p:txBody>
      </p:sp>
    </p:spTree>
    <p:extLst>
      <p:ext uri="{BB962C8B-B14F-4D97-AF65-F5344CB8AC3E}">
        <p14:creationId xmlns:p14="http://schemas.microsoft.com/office/powerpoint/2010/main" val="1070524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378DC3-4118-F145-8DEA-D3B3C110C9E8}" type="slidenum">
              <a:rPr lang="en-US" smtClean="0"/>
              <a:t>14</a:t>
            </a:fld>
            <a:endParaRPr lang="en-US"/>
          </a:p>
        </p:txBody>
      </p:sp>
    </p:spTree>
    <p:extLst>
      <p:ext uri="{BB962C8B-B14F-4D97-AF65-F5344CB8AC3E}">
        <p14:creationId xmlns:p14="http://schemas.microsoft.com/office/powerpoint/2010/main" val="1273541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378DC3-4118-F145-8DEA-D3B3C110C9E8}" type="slidenum">
              <a:rPr lang="en-US" smtClean="0"/>
              <a:t>15</a:t>
            </a:fld>
            <a:endParaRPr lang="en-US"/>
          </a:p>
        </p:txBody>
      </p:sp>
    </p:spTree>
    <p:extLst>
      <p:ext uri="{BB962C8B-B14F-4D97-AF65-F5344CB8AC3E}">
        <p14:creationId xmlns:p14="http://schemas.microsoft.com/office/powerpoint/2010/main" val="39257556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Checking in is tough </a:t>
            </a:r>
            <a:r>
              <a:rPr lang="en-US" dirty="0" err="1" smtClean="0"/>
              <a:t>bc</a:t>
            </a:r>
            <a:r>
              <a:rPr lang="en-US" dirty="0" smtClean="0"/>
              <a:t> you</a:t>
            </a:r>
            <a:r>
              <a:rPr lang="en-US" baseline="0" dirty="0" smtClean="0"/>
              <a:t> might not want to force people to out themselves</a:t>
            </a:r>
            <a:endParaRPr lang="en-US" dirty="0"/>
          </a:p>
        </p:txBody>
      </p:sp>
      <p:sp>
        <p:nvSpPr>
          <p:cNvPr id="4" name="Slide Number Placeholder 3"/>
          <p:cNvSpPr>
            <a:spLocks noGrp="1"/>
          </p:cNvSpPr>
          <p:nvPr>
            <p:ph type="sldNum" sz="quarter" idx="10"/>
          </p:nvPr>
        </p:nvSpPr>
        <p:spPr/>
        <p:txBody>
          <a:bodyPr/>
          <a:lstStyle/>
          <a:p>
            <a:fld id="{01378DC3-4118-F145-8DEA-D3B3C110C9E8}" type="slidenum">
              <a:rPr lang="en-US" smtClean="0"/>
              <a:t>18</a:t>
            </a:fld>
            <a:endParaRPr lang="en-US"/>
          </a:p>
        </p:txBody>
      </p:sp>
    </p:spTree>
    <p:extLst>
      <p:ext uri="{BB962C8B-B14F-4D97-AF65-F5344CB8AC3E}">
        <p14:creationId xmlns:p14="http://schemas.microsoft.com/office/powerpoint/2010/main" val="2118908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3B80F78-F148-7F47-B775-8CC29BC19076}" type="datetimeFigureOut">
              <a:rPr lang="en-US" smtClean="0"/>
              <a:t>8/19/16</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2077531-7A42-C64E-9BB3-7988BC1A789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B80F78-F148-7F47-B775-8CC29BC19076}" type="datetimeFigureOut">
              <a:rPr lang="en-US" smtClean="0"/>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77531-7A42-C64E-9BB3-7988BC1A789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B80F78-F148-7F47-B775-8CC29BC19076}" type="datetimeFigureOut">
              <a:rPr lang="en-US" smtClean="0"/>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77531-7A42-C64E-9BB3-7988BC1A789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B80F78-F148-7F47-B775-8CC29BC19076}" type="datetimeFigureOut">
              <a:rPr lang="en-US" smtClean="0"/>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77531-7A42-C64E-9BB3-7988BC1A789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3B80F78-F148-7F47-B775-8CC29BC19076}" type="datetimeFigureOut">
              <a:rPr lang="en-US" smtClean="0"/>
              <a:t>8/19/16</a:t>
            </a:fld>
            <a:endParaRPr lang="en-US"/>
          </a:p>
        </p:txBody>
      </p:sp>
      <p:sp>
        <p:nvSpPr>
          <p:cNvPr id="8" name="Slide Number Placeholder 7"/>
          <p:cNvSpPr>
            <a:spLocks noGrp="1"/>
          </p:cNvSpPr>
          <p:nvPr>
            <p:ph type="sldNum" sz="quarter" idx="11"/>
          </p:nvPr>
        </p:nvSpPr>
        <p:spPr/>
        <p:txBody>
          <a:bodyPr/>
          <a:lstStyle/>
          <a:p>
            <a:fld id="{D2077531-7A42-C64E-9BB3-7988BC1A7894}"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3B80F78-F148-7F47-B775-8CC29BC19076}" type="datetimeFigureOut">
              <a:rPr lang="en-US" smtClean="0"/>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077531-7A42-C64E-9BB3-7988BC1A789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3B80F78-F148-7F47-B775-8CC29BC19076}" type="datetimeFigureOut">
              <a:rPr lang="en-US" smtClean="0"/>
              <a:t>8/19/16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077531-7A42-C64E-9BB3-7988BC1A789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B80F78-F148-7F47-B775-8CC29BC19076}" type="datetimeFigureOut">
              <a:rPr lang="en-US" smtClean="0"/>
              <a:t>8/19/16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077531-7A42-C64E-9BB3-7988BC1A789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B80F78-F148-7F47-B775-8CC29BC19076}" type="datetimeFigureOut">
              <a:rPr lang="en-US" smtClean="0"/>
              <a:t>8/19/16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077531-7A42-C64E-9BB3-7988BC1A789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B80F78-F148-7F47-B775-8CC29BC19076}" type="datetimeFigureOut">
              <a:rPr lang="en-US" smtClean="0"/>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077531-7A42-C64E-9BB3-7988BC1A7894}"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B80F78-F148-7F47-B775-8CC29BC19076}" type="datetimeFigureOut">
              <a:rPr lang="en-US" smtClean="0"/>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D2077531-7A42-C64E-9BB3-7988BC1A7894}"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43B80F78-F148-7F47-B775-8CC29BC19076}" type="datetimeFigureOut">
              <a:rPr lang="en-US" smtClean="0"/>
              <a:t>8/19/16</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D2077531-7A42-C64E-9BB3-7988BC1A7894}"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20580"/>
            <a:ext cx="7772400" cy="4571999"/>
          </a:xfrm>
        </p:spPr>
        <p:txBody>
          <a:bodyPr/>
          <a:lstStyle/>
          <a:p>
            <a:r>
              <a:rPr lang="en-US" dirty="0" smtClean="0"/>
              <a:t>We all get old and sick and then die</a:t>
            </a:r>
            <a:endParaRPr lang="en-US" dirty="0"/>
          </a:p>
        </p:txBody>
      </p:sp>
      <p:sp>
        <p:nvSpPr>
          <p:cNvPr id="3" name="Subtitle 2"/>
          <p:cNvSpPr>
            <a:spLocks noGrp="1"/>
          </p:cNvSpPr>
          <p:nvPr>
            <p:ph type="subTitle" idx="1"/>
          </p:nvPr>
        </p:nvSpPr>
        <p:spPr>
          <a:xfrm>
            <a:off x="457200" y="5493453"/>
            <a:ext cx="6858000" cy="914400"/>
          </a:xfrm>
        </p:spPr>
        <p:txBody>
          <a:bodyPr/>
          <a:lstStyle/>
          <a:p>
            <a:r>
              <a:rPr lang="en-US" dirty="0" smtClean="0"/>
              <a:t>Universal design for learning, diverse learners and you</a:t>
            </a:r>
            <a:endParaRPr lang="en-US" dirty="0"/>
          </a:p>
        </p:txBody>
      </p:sp>
    </p:spTree>
    <p:extLst>
      <p:ext uri="{BB962C8B-B14F-4D97-AF65-F5344CB8AC3E}">
        <p14:creationId xmlns:p14="http://schemas.microsoft.com/office/powerpoint/2010/main" val="232335276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example …</a:t>
            </a:r>
            <a:endParaRPr lang="en-US" dirty="0"/>
          </a:p>
        </p:txBody>
      </p:sp>
      <p:sp>
        <p:nvSpPr>
          <p:cNvPr id="3" name="Content Placeholder 2"/>
          <p:cNvSpPr>
            <a:spLocks noGrp="1"/>
          </p:cNvSpPr>
          <p:nvPr>
            <p:ph idx="1"/>
          </p:nvPr>
        </p:nvSpPr>
        <p:spPr/>
        <p:txBody>
          <a:bodyPr>
            <a:normAutofit lnSpcReduction="10000"/>
          </a:bodyPr>
          <a:lstStyle/>
          <a:p>
            <a:r>
              <a:rPr lang="en-US" dirty="0" smtClean="0">
                <a:latin typeface="Arial Black"/>
                <a:cs typeface="Arial Black"/>
              </a:rPr>
              <a:t>If you provide an outline or transcript of your lecture, you help:</a:t>
            </a:r>
          </a:p>
          <a:p>
            <a:pPr marL="342900" indent="-342900">
              <a:buFont typeface="Arial"/>
              <a:buChar char="•"/>
            </a:pPr>
            <a:r>
              <a:rPr lang="en-US" dirty="0" smtClean="0"/>
              <a:t>People who are Deaf or hard-of-hearing</a:t>
            </a:r>
          </a:p>
          <a:p>
            <a:pPr marL="342900" indent="-342900">
              <a:buFont typeface="Arial"/>
              <a:buChar char="•"/>
            </a:pPr>
            <a:r>
              <a:rPr lang="en-US" dirty="0" smtClean="0"/>
              <a:t>ASL translators or CART operators, who don’t know your jargon</a:t>
            </a:r>
          </a:p>
          <a:p>
            <a:pPr marL="342900" indent="-342900">
              <a:buFont typeface="Arial"/>
              <a:buChar char="•"/>
            </a:pPr>
            <a:r>
              <a:rPr lang="en-US" dirty="0" smtClean="0"/>
              <a:t>People who process information better by reading it than hearing it</a:t>
            </a:r>
          </a:p>
          <a:p>
            <a:pPr marL="342900" indent="-342900">
              <a:buFont typeface="Arial"/>
              <a:buChar char="•"/>
            </a:pPr>
            <a:r>
              <a:rPr lang="en-US" dirty="0" smtClean="0"/>
              <a:t>That girl who woke up with an earache but still came to school</a:t>
            </a:r>
          </a:p>
          <a:p>
            <a:pPr marL="342900" indent="-342900">
              <a:buFont typeface="Arial"/>
              <a:buChar char="•"/>
            </a:pPr>
            <a:r>
              <a:rPr lang="en-US" dirty="0" smtClean="0"/>
              <a:t>The person sitting next to that dude who just will not. Shut. Up.</a:t>
            </a:r>
          </a:p>
          <a:p>
            <a:pPr marL="342900" indent="-342900">
              <a:buFont typeface="Arial"/>
              <a:buChar char="•"/>
            </a:pPr>
            <a:r>
              <a:rPr lang="en-US" dirty="0" smtClean="0"/>
              <a:t>Yourself</a:t>
            </a:r>
            <a:endParaRPr lang="en-US" dirty="0"/>
          </a:p>
        </p:txBody>
      </p:sp>
    </p:spTree>
    <p:extLst>
      <p:ext uri="{BB962C8B-B14F-4D97-AF65-F5344CB8AC3E}">
        <p14:creationId xmlns:p14="http://schemas.microsoft.com/office/powerpoint/2010/main" val="1867221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Consider adopting some</a:t>
            </a:r>
            <a:br>
              <a:rPr lang="en-US" sz="3200" dirty="0"/>
            </a:br>
            <a:r>
              <a:rPr lang="en-US" sz="8000" dirty="0" smtClean="0"/>
              <a:t>Universal design strategies</a:t>
            </a:r>
            <a:endParaRPr lang="en-US" sz="8000" dirty="0"/>
          </a:p>
        </p:txBody>
      </p:sp>
      <p:sp>
        <p:nvSpPr>
          <p:cNvPr id="3" name="Text Placeholder 2"/>
          <p:cNvSpPr>
            <a:spLocks noGrp="1"/>
          </p:cNvSpPr>
          <p:nvPr>
            <p:ph type="body" idx="1"/>
          </p:nvPr>
        </p:nvSpPr>
        <p:spPr>
          <a:xfrm>
            <a:off x="457200" y="228601"/>
            <a:ext cx="7772400" cy="1219200"/>
          </a:xfrm>
        </p:spPr>
        <p:txBody>
          <a:bodyPr>
            <a:normAutofit/>
          </a:bodyPr>
          <a:lstStyle/>
          <a:p>
            <a:r>
              <a:rPr lang="en-US" dirty="0" smtClean="0"/>
              <a:t>Sounds good in theory, But what can I do?</a:t>
            </a:r>
          </a:p>
          <a:p>
            <a:endParaRPr lang="en-US" dirty="0" smtClean="0"/>
          </a:p>
        </p:txBody>
      </p:sp>
    </p:spTree>
    <p:extLst>
      <p:ext uri="{BB962C8B-B14F-4D97-AF65-F5344CB8AC3E}">
        <p14:creationId xmlns:p14="http://schemas.microsoft.com/office/powerpoint/2010/main" val="2042594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inclusion a clear priority</a:t>
            </a:r>
            <a:endParaRPr lang="en-US" dirty="0"/>
          </a:p>
        </p:txBody>
      </p:sp>
      <p:sp>
        <p:nvSpPr>
          <p:cNvPr id="3" name="Content Placeholder 2"/>
          <p:cNvSpPr>
            <a:spLocks noGrp="1"/>
          </p:cNvSpPr>
          <p:nvPr>
            <p:ph idx="1"/>
          </p:nvPr>
        </p:nvSpPr>
        <p:spPr/>
        <p:txBody>
          <a:bodyPr/>
          <a:lstStyle/>
          <a:p>
            <a:pPr marL="342900" indent="-342900">
              <a:buFont typeface="Arial"/>
              <a:buChar char="•"/>
            </a:pPr>
            <a:r>
              <a:rPr lang="en-US" dirty="0" smtClean="0"/>
              <a:t>Make thoughtful decisions about your pedagogy</a:t>
            </a:r>
          </a:p>
          <a:p>
            <a:pPr marL="342900" indent="-342900">
              <a:buFont typeface="Arial"/>
              <a:buChar char="•"/>
            </a:pPr>
            <a:r>
              <a:rPr lang="en-US" dirty="0"/>
              <a:t>T</a:t>
            </a:r>
            <a:r>
              <a:rPr lang="en-US" dirty="0" smtClean="0"/>
              <a:t>hink about sharing the why with your students</a:t>
            </a:r>
          </a:p>
          <a:p>
            <a:pPr marL="342900" indent="-342900">
              <a:buFont typeface="Arial"/>
              <a:buChar char="•"/>
            </a:pPr>
            <a:r>
              <a:rPr lang="en-US" dirty="0" smtClean="0"/>
              <a:t>Develop clear expectations for classroom </a:t>
            </a:r>
            <a:r>
              <a:rPr lang="en-US" dirty="0" err="1" smtClean="0"/>
              <a:t>behaviour</a:t>
            </a:r>
            <a:r>
              <a:rPr lang="en-US" dirty="0" smtClean="0"/>
              <a:t> that uphold an ethic of inclusion</a:t>
            </a:r>
          </a:p>
          <a:p>
            <a:pPr marL="342900" indent="-342900">
              <a:buFont typeface="Arial"/>
              <a:buChar char="•"/>
            </a:pPr>
            <a:r>
              <a:rPr lang="en-US" dirty="0" smtClean="0"/>
              <a:t>Make it clear that all modes of contribution and engagement are valid</a:t>
            </a:r>
            <a:endParaRPr lang="en-US" dirty="0"/>
          </a:p>
        </p:txBody>
      </p:sp>
    </p:spTree>
    <p:extLst>
      <p:ext uri="{BB962C8B-B14F-4D97-AF65-F5344CB8AC3E}">
        <p14:creationId xmlns:p14="http://schemas.microsoft.com/office/powerpoint/2010/main" val="2431011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7425873" cy="1371600"/>
          </a:xfrm>
        </p:spPr>
        <p:txBody>
          <a:bodyPr>
            <a:normAutofit/>
          </a:bodyPr>
          <a:lstStyle/>
          <a:p>
            <a:r>
              <a:rPr lang="en-US" dirty="0" smtClean="0"/>
              <a:t>Think about outcomes, not products</a:t>
            </a:r>
            <a:endParaRPr lang="en-US" dirty="0"/>
          </a:p>
        </p:txBody>
      </p:sp>
      <p:sp>
        <p:nvSpPr>
          <p:cNvPr id="3" name="Content Placeholder 2"/>
          <p:cNvSpPr>
            <a:spLocks noGrp="1"/>
          </p:cNvSpPr>
          <p:nvPr>
            <p:ph idx="1"/>
          </p:nvPr>
        </p:nvSpPr>
        <p:spPr/>
        <p:txBody>
          <a:bodyPr/>
          <a:lstStyle/>
          <a:p>
            <a:pPr marL="342900" indent="-342900">
              <a:buFont typeface="Arial"/>
              <a:buChar char="•"/>
            </a:pPr>
            <a:r>
              <a:rPr lang="en-US" dirty="0" smtClean="0"/>
              <a:t>What are the goals of your course?</a:t>
            </a:r>
          </a:p>
          <a:p>
            <a:pPr marL="800100" lvl="1" indent="-342900">
              <a:buFont typeface="Arial"/>
              <a:buChar char="•"/>
            </a:pPr>
            <a:r>
              <a:rPr lang="en-US" dirty="0" smtClean="0"/>
              <a:t>Are they “produce an essay” or are they “make an argument”?</a:t>
            </a:r>
          </a:p>
          <a:p>
            <a:pPr marL="342900" indent="-342900">
              <a:buFont typeface="Arial"/>
              <a:buChar char="•"/>
            </a:pPr>
            <a:r>
              <a:rPr lang="en-US" dirty="0" smtClean="0"/>
              <a:t>How can your students demonstrate their mastery of course goals?</a:t>
            </a:r>
          </a:p>
          <a:p>
            <a:pPr marL="800100" lvl="1" indent="-342900">
              <a:buFont typeface="Arial"/>
              <a:buChar char="•"/>
            </a:pPr>
            <a:r>
              <a:rPr lang="en-US" dirty="0" smtClean="0"/>
              <a:t>Are there multiple options for assignments? Participation?</a:t>
            </a:r>
          </a:p>
          <a:p>
            <a:pPr marL="342900" indent="-342900">
              <a:buFont typeface="Arial"/>
              <a:buChar char="•"/>
            </a:pPr>
            <a:r>
              <a:rPr lang="en-US" dirty="0" smtClean="0"/>
              <a:t>What does it mean to be “successful” in a class? What does it mean for a class to be successful?</a:t>
            </a:r>
          </a:p>
          <a:p>
            <a:pPr marL="800100" lvl="1" indent="-342900">
              <a:buFont typeface="Arial"/>
              <a:buChar char="•"/>
            </a:pPr>
            <a:r>
              <a:rPr lang="en-US" dirty="0" smtClean="0"/>
              <a:t>And ask your students: “What do </a:t>
            </a:r>
            <a:r>
              <a:rPr lang="en-US" i="1" dirty="0" smtClean="0"/>
              <a:t>we</a:t>
            </a:r>
            <a:r>
              <a:rPr lang="en-US" dirty="0" smtClean="0"/>
              <a:t> need to do to make our class a success?”</a:t>
            </a:r>
          </a:p>
        </p:txBody>
      </p:sp>
    </p:spTree>
    <p:extLst>
      <p:ext uri="{BB962C8B-B14F-4D97-AF65-F5344CB8AC3E}">
        <p14:creationId xmlns:p14="http://schemas.microsoft.com/office/powerpoint/2010/main" val="1096986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the environment</a:t>
            </a:r>
            <a:endParaRPr lang="en-US" dirty="0"/>
          </a:p>
        </p:txBody>
      </p:sp>
      <p:sp>
        <p:nvSpPr>
          <p:cNvPr id="3" name="Content Placeholder 2"/>
          <p:cNvSpPr>
            <a:spLocks noGrp="1"/>
          </p:cNvSpPr>
          <p:nvPr>
            <p:ph idx="1"/>
          </p:nvPr>
        </p:nvSpPr>
        <p:spPr/>
        <p:txBody>
          <a:bodyPr/>
          <a:lstStyle/>
          <a:p>
            <a:pPr marL="342900" indent="-342900">
              <a:buFont typeface="Arial"/>
              <a:buChar char="•"/>
            </a:pPr>
            <a:r>
              <a:rPr lang="en-US" dirty="0" smtClean="0"/>
              <a:t>Make sure spaces are easy to get to and move through</a:t>
            </a:r>
          </a:p>
          <a:p>
            <a:pPr marL="800100" lvl="1" indent="-342900">
              <a:buFont typeface="Arial"/>
              <a:buChar char="•"/>
            </a:pPr>
            <a:r>
              <a:rPr lang="en-US" dirty="0" smtClean="0"/>
              <a:t>Offer alternate meeting spaces if they’re not</a:t>
            </a:r>
          </a:p>
          <a:p>
            <a:pPr marL="800100" lvl="1" indent="-342900">
              <a:buFont typeface="Arial"/>
              <a:buChar char="•"/>
            </a:pPr>
            <a:r>
              <a:rPr lang="en-US" dirty="0" smtClean="0"/>
              <a:t>Online office hours are GREAT</a:t>
            </a:r>
          </a:p>
          <a:p>
            <a:pPr marL="342900" indent="-342900">
              <a:buFont typeface="Arial"/>
              <a:buChar char="•"/>
            </a:pPr>
            <a:r>
              <a:rPr lang="en-US" dirty="0" smtClean="0"/>
              <a:t>Take breaks in a long or intense class</a:t>
            </a:r>
          </a:p>
          <a:p>
            <a:pPr marL="342900" indent="-342900">
              <a:buFont typeface="Arial"/>
              <a:buChar char="•"/>
            </a:pPr>
            <a:r>
              <a:rPr lang="en-US" dirty="0" smtClean="0"/>
              <a:t>Move the furniture around</a:t>
            </a:r>
          </a:p>
          <a:p>
            <a:pPr marL="800100" lvl="1" indent="-342900">
              <a:buFont typeface="Arial"/>
              <a:buChar char="•"/>
            </a:pPr>
            <a:r>
              <a:rPr lang="en-US" dirty="0" smtClean="0"/>
              <a:t>Change the way students interact with the space and each other</a:t>
            </a:r>
          </a:p>
          <a:p>
            <a:pPr marL="342900" indent="-342900">
              <a:buFont typeface="Arial"/>
              <a:buChar char="•"/>
            </a:pPr>
            <a:r>
              <a:rPr lang="en-US" dirty="0" smtClean="0"/>
              <a:t>Move around the room yourself</a:t>
            </a:r>
            <a:endParaRPr lang="en-US" dirty="0"/>
          </a:p>
        </p:txBody>
      </p:sp>
    </p:spTree>
    <p:extLst>
      <p:ext uri="{BB962C8B-B14F-4D97-AF65-F5344CB8AC3E}">
        <p14:creationId xmlns:p14="http://schemas.microsoft.com/office/powerpoint/2010/main" val="252556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8" y="152718"/>
            <a:ext cx="7484267" cy="1371600"/>
          </a:xfrm>
        </p:spPr>
        <p:txBody>
          <a:bodyPr>
            <a:normAutofit/>
          </a:bodyPr>
          <a:lstStyle/>
          <a:p>
            <a:r>
              <a:rPr lang="en-US" dirty="0" smtClean="0"/>
              <a:t>help students </a:t>
            </a:r>
            <a:br>
              <a:rPr lang="en-US" dirty="0" smtClean="0"/>
            </a:br>
            <a:r>
              <a:rPr lang="en-US" dirty="0" smtClean="0"/>
              <a:t>plan ahead</a:t>
            </a:r>
            <a:endParaRPr lang="en-US" dirty="0"/>
          </a:p>
        </p:txBody>
      </p:sp>
      <p:sp>
        <p:nvSpPr>
          <p:cNvPr id="3" name="Content Placeholder 2"/>
          <p:cNvSpPr>
            <a:spLocks noGrp="1"/>
          </p:cNvSpPr>
          <p:nvPr>
            <p:ph idx="1"/>
          </p:nvPr>
        </p:nvSpPr>
        <p:spPr/>
        <p:txBody>
          <a:bodyPr>
            <a:normAutofit lnSpcReduction="10000"/>
          </a:bodyPr>
          <a:lstStyle/>
          <a:p>
            <a:pPr marL="342900" indent="-342900">
              <a:buFont typeface="Arial"/>
              <a:buChar char="•"/>
            </a:pPr>
            <a:r>
              <a:rPr lang="en-US" dirty="0" smtClean="0"/>
              <a:t>Design your syllabus for access -- </a:t>
            </a:r>
            <a:r>
              <a:rPr lang="en-US" b="0" dirty="0" smtClean="0"/>
              <a:t>We did this for you </a:t>
            </a:r>
            <a:r>
              <a:rPr lang="en-US" b="0" dirty="0" smtClean="0">
                <a:sym typeface="Wingdings"/>
              </a:rPr>
              <a:t></a:t>
            </a:r>
            <a:endParaRPr lang="en-US" dirty="0" smtClean="0"/>
          </a:p>
          <a:p>
            <a:pPr marL="342900" indent="-342900">
              <a:buFont typeface="Arial"/>
              <a:buChar char="•"/>
            </a:pPr>
            <a:r>
              <a:rPr lang="en-US" dirty="0" smtClean="0"/>
              <a:t>Note the format of each class</a:t>
            </a:r>
          </a:p>
          <a:p>
            <a:pPr marL="800100" lvl="1" indent="-342900">
              <a:buFont typeface="Arial"/>
              <a:buChar char="•"/>
            </a:pPr>
            <a:r>
              <a:rPr lang="en-US" dirty="0" smtClean="0"/>
              <a:t>Lecture? Workshop? Small group discussion?</a:t>
            </a:r>
          </a:p>
          <a:p>
            <a:pPr marL="342900" indent="-342900">
              <a:buFont typeface="Arial"/>
              <a:buChar char="•"/>
            </a:pPr>
            <a:r>
              <a:rPr lang="en-US" dirty="0" smtClean="0"/>
              <a:t>Provide content and trigger warnings</a:t>
            </a:r>
          </a:p>
          <a:p>
            <a:pPr marL="800100" lvl="1" indent="-342900">
              <a:buFont typeface="Arial"/>
              <a:buChar char="•"/>
            </a:pPr>
            <a:r>
              <a:rPr lang="en-US" dirty="0" smtClean="0"/>
              <a:t>So students can come to class prepared</a:t>
            </a:r>
          </a:p>
          <a:p>
            <a:pPr marL="342900" indent="-342900">
              <a:buFont typeface="Arial"/>
              <a:buChar char="•"/>
            </a:pPr>
            <a:r>
              <a:rPr lang="en-US" dirty="0" smtClean="0"/>
              <a:t>Set and circulate or display a daily agenda</a:t>
            </a:r>
          </a:p>
          <a:p>
            <a:pPr marL="800100" lvl="1" indent="-342900">
              <a:buFont typeface="Arial"/>
              <a:buChar char="•"/>
            </a:pPr>
            <a:r>
              <a:rPr lang="en-US" dirty="0" smtClean="0"/>
              <a:t>On the day or in advance</a:t>
            </a:r>
          </a:p>
          <a:p>
            <a:pPr marL="342900" indent="-342900">
              <a:buFont typeface="Arial"/>
              <a:buChar char="•"/>
            </a:pPr>
            <a:r>
              <a:rPr lang="en-US" dirty="0" smtClean="0"/>
              <a:t>Upload or identify materials early</a:t>
            </a:r>
          </a:p>
          <a:p>
            <a:pPr marL="800100" lvl="1" indent="-342900">
              <a:buFont typeface="Arial"/>
              <a:buChar char="•"/>
            </a:pPr>
            <a:r>
              <a:rPr lang="en-US" dirty="0" smtClean="0"/>
              <a:t>Students who require different formats may need extra time to get documents reformatted, translated or recorded</a:t>
            </a:r>
          </a:p>
          <a:p>
            <a:pPr marL="800100" lvl="1" indent="-342900">
              <a:buFont typeface="Arial"/>
              <a:buChar char="•"/>
            </a:pPr>
            <a:r>
              <a:rPr lang="en-US" dirty="0" smtClean="0"/>
              <a:t>Makes resources more affordable</a:t>
            </a:r>
          </a:p>
        </p:txBody>
      </p:sp>
    </p:spTree>
    <p:extLst>
      <p:ext uri="{BB962C8B-B14F-4D97-AF65-F5344CB8AC3E}">
        <p14:creationId xmlns:p14="http://schemas.microsoft.com/office/powerpoint/2010/main" val="29165947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 attention to form and format</a:t>
            </a:r>
            <a:endParaRPr lang="en-US" dirty="0"/>
          </a:p>
        </p:txBody>
      </p:sp>
      <p:sp>
        <p:nvSpPr>
          <p:cNvPr id="3" name="Content Placeholder 2"/>
          <p:cNvSpPr>
            <a:spLocks noGrp="1"/>
          </p:cNvSpPr>
          <p:nvPr>
            <p:ph idx="1"/>
          </p:nvPr>
        </p:nvSpPr>
        <p:spPr/>
        <p:txBody>
          <a:bodyPr/>
          <a:lstStyle/>
          <a:p>
            <a:pPr marL="342900" indent="-342900">
              <a:buFont typeface="Arial"/>
              <a:buChar char="•"/>
            </a:pPr>
            <a:r>
              <a:rPr lang="en-US" dirty="0" smtClean="0"/>
              <a:t>Provide electronic access to anything you circulate on paper</a:t>
            </a:r>
          </a:p>
          <a:p>
            <a:pPr marL="800100" lvl="1" indent="-342900">
              <a:buFont typeface="Arial"/>
              <a:buChar char="•"/>
            </a:pPr>
            <a:r>
              <a:rPr lang="en-US" dirty="0" smtClean="0"/>
              <a:t>This gives people a back-up, as well as </a:t>
            </a:r>
            <a:r>
              <a:rPr lang="en-US" dirty="0" err="1" smtClean="0"/>
              <a:t>manipulable</a:t>
            </a:r>
            <a:r>
              <a:rPr lang="en-US" dirty="0" smtClean="0"/>
              <a:t> text</a:t>
            </a:r>
            <a:r>
              <a:rPr lang="en-US" dirty="0"/>
              <a:t> </a:t>
            </a:r>
            <a:r>
              <a:rPr lang="en-US" dirty="0" smtClean="0"/>
              <a:t>and images</a:t>
            </a:r>
          </a:p>
          <a:p>
            <a:pPr marL="342900" indent="-342900">
              <a:buFont typeface="Arial"/>
              <a:buChar char="•"/>
            </a:pPr>
            <a:r>
              <a:rPr lang="en-US" dirty="0" smtClean="0"/>
              <a:t>OCR and format documents before uploading</a:t>
            </a:r>
          </a:p>
          <a:p>
            <a:pPr marL="342900" indent="-342900">
              <a:buFont typeface="Arial"/>
              <a:buChar char="•"/>
            </a:pPr>
            <a:r>
              <a:rPr lang="en-US" dirty="0" smtClean="0"/>
              <a:t>Select texts with multiple formats</a:t>
            </a:r>
          </a:p>
          <a:p>
            <a:pPr marL="800100" lvl="1" indent="-342900">
              <a:buFont typeface="Arial"/>
              <a:buChar char="•"/>
            </a:pPr>
            <a:r>
              <a:rPr lang="en-US" dirty="0" smtClean="0"/>
              <a:t>Videos with captions or transcripts</a:t>
            </a:r>
          </a:p>
          <a:p>
            <a:pPr marL="800100" lvl="1" indent="-342900">
              <a:buFont typeface="Arial"/>
              <a:buChar char="•"/>
            </a:pPr>
            <a:r>
              <a:rPr lang="en-US" dirty="0" smtClean="0"/>
              <a:t>Audio with transcripts</a:t>
            </a:r>
          </a:p>
          <a:p>
            <a:pPr marL="342900" indent="-342900">
              <a:buFont typeface="Arial"/>
              <a:buChar char="•"/>
            </a:pPr>
            <a:r>
              <a:rPr lang="en-US" dirty="0" smtClean="0"/>
              <a:t>Describe any images you show</a:t>
            </a:r>
            <a:endParaRPr lang="en-US" dirty="0"/>
          </a:p>
          <a:p>
            <a:endParaRPr lang="en-US" dirty="0"/>
          </a:p>
        </p:txBody>
      </p:sp>
    </p:spTree>
    <p:extLst>
      <p:ext uri="{BB962C8B-B14F-4D97-AF65-F5344CB8AC3E}">
        <p14:creationId xmlns:p14="http://schemas.microsoft.com/office/powerpoint/2010/main" val="26610210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accessible documents</a:t>
            </a:r>
            <a:endParaRPr lang="en-US" dirty="0"/>
          </a:p>
        </p:txBody>
      </p:sp>
      <p:sp>
        <p:nvSpPr>
          <p:cNvPr id="3" name="Content Placeholder 2"/>
          <p:cNvSpPr>
            <a:spLocks noGrp="1"/>
          </p:cNvSpPr>
          <p:nvPr>
            <p:ph idx="1"/>
          </p:nvPr>
        </p:nvSpPr>
        <p:spPr/>
        <p:txBody>
          <a:bodyPr/>
          <a:lstStyle/>
          <a:p>
            <a:r>
              <a:rPr lang="en-US" dirty="0" smtClean="0">
                <a:latin typeface="Arial Black"/>
                <a:cs typeface="Arial Black"/>
              </a:rPr>
              <a:t>For text documents – syllabi, prompts, </a:t>
            </a:r>
            <a:r>
              <a:rPr lang="en-US" dirty="0" err="1" smtClean="0">
                <a:latin typeface="Arial Black"/>
                <a:cs typeface="Arial Black"/>
              </a:rPr>
              <a:t>etc</a:t>
            </a:r>
            <a:endParaRPr lang="en-US" dirty="0" smtClean="0">
              <a:latin typeface="Arial Black"/>
              <a:cs typeface="Arial Black"/>
            </a:endParaRPr>
          </a:p>
          <a:p>
            <a:pPr marL="342900" indent="-342900">
              <a:buFont typeface="Arial"/>
              <a:buChar char="•"/>
            </a:pPr>
            <a:r>
              <a:rPr lang="en-US" dirty="0" smtClean="0"/>
              <a:t>Use styles to format headings, so that your texts are navigable using </a:t>
            </a:r>
            <a:r>
              <a:rPr lang="en-US" dirty="0" err="1" smtClean="0"/>
              <a:t>screenreaders</a:t>
            </a:r>
            <a:endParaRPr lang="en-US" dirty="0" smtClean="0"/>
          </a:p>
          <a:p>
            <a:pPr marL="342900" indent="-342900">
              <a:buFont typeface="Arial"/>
              <a:buChar char="•"/>
            </a:pPr>
            <a:r>
              <a:rPr lang="en-US" dirty="0" smtClean="0"/>
              <a:t>Use high-contrast fonts and </a:t>
            </a:r>
            <a:r>
              <a:rPr lang="en-US" dirty="0" err="1" smtClean="0"/>
              <a:t>colours</a:t>
            </a:r>
            <a:endParaRPr lang="en-US" dirty="0" smtClean="0"/>
          </a:p>
          <a:p>
            <a:pPr marL="342900" indent="-342900">
              <a:buFont typeface="Arial"/>
              <a:buChar char="•"/>
            </a:pPr>
            <a:r>
              <a:rPr lang="en-US" dirty="0" smtClean="0"/>
              <a:t>Leave white space!</a:t>
            </a:r>
          </a:p>
          <a:p>
            <a:r>
              <a:rPr lang="en-US" dirty="0" smtClean="0">
                <a:latin typeface="Arial Black"/>
                <a:cs typeface="Arial Black"/>
              </a:rPr>
              <a:t>For websites</a:t>
            </a:r>
          </a:p>
          <a:p>
            <a:pPr marL="342900" indent="-342900">
              <a:buFont typeface="Arial"/>
              <a:buChar char="•"/>
            </a:pPr>
            <a:r>
              <a:rPr lang="en-US" dirty="0" smtClean="0"/>
              <a:t>Use high-contrast fonts and </a:t>
            </a:r>
            <a:r>
              <a:rPr lang="en-US" dirty="0" err="1" smtClean="0"/>
              <a:t>colours</a:t>
            </a:r>
            <a:endParaRPr lang="en-US" dirty="0" smtClean="0"/>
          </a:p>
          <a:p>
            <a:pPr marL="342900" indent="-342900">
              <a:buFont typeface="Arial"/>
              <a:buChar char="•"/>
            </a:pPr>
            <a:r>
              <a:rPr lang="en-US" dirty="0" smtClean="0"/>
              <a:t>Use descriptive link text</a:t>
            </a:r>
          </a:p>
          <a:p>
            <a:pPr marL="342900" indent="-342900">
              <a:buFont typeface="Arial"/>
              <a:buChar char="•"/>
            </a:pPr>
            <a:r>
              <a:rPr lang="en-US" dirty="0" smtClean="0"/>
              <a:t>Provide alt text for images</a:t>
            </a:r>
          </a:p>
          <a:p>
            <a:pPr marL="342900" indent="-342900">
              <a:buFont typeface="Arial"/>
              <a:buChar char="•"/>
            </a:pPr>
            <a:r>
              <a:rPr lang="en-US" dirty="0" smtClean="0"/>
              <a:t>Use appropriate html tags</a:t>
            </a:r>
            <a:endParaRPr lang="en-US" dirty="0"/>
          </a:p>
          <a:p>
            <a:pPr marL="342900" indent="-342900">
              <a:buFont typeface="Arial"/>
              <a:buChar char="•"/>
            </a:pPr>
            <a:endParaRPr lang="en-US" dirty="0"/>
          </a:p>
        </p:txBody>
      </p:sp>
    </p:spTree>
    <p:extLst>
      <p:ext uri="{BB962C8B-B14F-4D97-AF65-F5344CB8AC3E}">
        <p14:creationId xmlns:p14="http://schemas.microsoft.com/office/powerpoint/2010/main" val="1110887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338284" cy="1371600"/>
          </a:xfrm>
        </p:spPr>
        <p:txBody>
          <a:bodyPr>
            <a:normAutofit/>
          </a:bodyPr>
          <a:lstStyle/>
          <a:p>
            <a:r>
              <a:rPr lang="en-US" dirty="0" smtClean="0"/>
              <a:t>Be responsive </a:t>
            </a:r>
            <a:br>
              <a:rPr lang="en-US" dirty="0" smtClean="0"/>
            </a:br>
            <a:r>
              <a:rPr lang="en-US" dirty="0" smtClean="0"/>
              <a:t>and realistic</a:t>
            </a:r>
            <a:endParaRPr lang="en-US" dirty="0"/>
          </a:p>
        </p:txBody>
      </p:sp>
      <p:sp>
        <p:nvSpPr>
          <p:cNvPr id="3" name="Content Placeholder 2"/>
          <p:cNvSpPr>
            <a:spLocks noGrp="1"/>
          </p:cNvSpPr>
          <p:nvPr>
            <p:ph idx="1"/>
          </p:nvPr>
        </p:nvSpPr>
        <p:spPr/>
        <p:txBody>
          <a:bodyPr/>
          <a:lstStyle/>
          <a:p>
            <a:pPr marL="342900" indent="-342900">
              <a:buFont typeface="Arial"/>
              <a:buChar char="•"/>
            </a:pPr>
            <a:r>
              <a:rPr lang="en-US" dirty="0" smtClean="0"/>
              <a:t>Check in with your audience regularly</a:t>
            </a:r>
          </a:p>
          <a:p>
            <a:pPr marL="342900" indent="-342900">
              <a:buFont typeface="Arial"/>
              <a:buChar char="•"/>
            </a:pPr>
            <a:r>
              <a:rPr lang="en-US" dirty="0" smtClean="0"/>
              <a:t>Mix your methods</a:t>
            </a:r>
          </a:p>
          <a:p>
            <a:pPr marL="342900" indent="-342900">
              <a:buFont typeface="Arial"/>
              <a:buChar char="•"/>
            </a:pPr>
            <a:r>
              <a:rPr lang="en-US" dirty="0" smtClean="0"/>
              <a:t>It’s OK for things not to work out</a:t>
            </a:r>
          </a:p>
          <a:p>
            <a:pPr marL="342900" indent="-342900">
              <a:buFont typeface="Arial"/>
              <a:buChar char="•"/>
            </a:pPr>
            <a:r>
              <a:rPr lang="en-US" dirty="0" smtClean="0"/>
              <a:t>And they will not work out</a:t>
            </a:r>
          </a:p>
          <a:p>
            <a:pPr marL="342900" indent="-342900">
              <a:buFont typeface="Arial"/>
              <a:buChar char="•"/>
            </a:pPr>
            <a:r>
              <a:rPr lang="en-US" sz="4000" dirty="0" smtClean="0">
                <a:latin typeface="Arial Black"/>
                <a:cs typeface="Arial Black"/>
              </a:rPr>
              <a:t>You don’t have </a:t>
            </a:r>
            <a:br>
              <a:rPr lang="en-US" sz="4000" dirty="0" smtClean="0">
                <a:latin typeface="Arial Black"/>
                <a:cs typeface="Arial Black"/>
              </a:rPr>
            </a:br>
            <a:r>
              <a:rPr lang="en-US" sz="4000" dirty="0" smtClean="0">
                <a:latin typeface="Arial Black"/>
                <a:cs typeface="Arial Black"/>
              </a:rPr>
              <a:t>to do everything!</a:t>
            </a:r>
            <a:endParaRPr lang="en-US" sz="4000" dirty="0">
              <a:latin typeface="Arial Black"/>
              <a:cs typeface="Arial Black"/>
            </a:endParaRPr>
          </a:p>
        </p:txBody>
      </p:sp>
    </p:spTree>
    <p:extLst>
      <p:ext uri="{BB962C8B-B14F-4D97-AF65-F5344CB8AC3E}">
        <p14:creationId xmlns:p14="http://schemas.microsoft.com/office/powerpoint/2010/main" val="1683712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latin typeface="Arial Black"/>
                <a:cs typeface="Arial Black"/>
              </a:rPr>
              <a:t>On Campus</a:t>
            </a:r>
          </a:p>
          <a:p>
            <a:pPr marL="342900" indent="-342900">
              <a:buFont typeface="Arial"/>
              <a:buChar char="•"/>
            </a:pPr>
            <a:r>
              <a:rPr lang="en-US" dirty="0" smtClean="0"/>
              <a:t>Services for Students with Disabilities</a:t>
            </a:r>
            <a:r>
              <a:rPr lang="en-US" dirty="0"/>
              <a:t>: </a:t>
            </a:r>
            <a:r>
              <a:rPr lang="en-US" b="0" dirty="0"/>
              <a:t>http://</a:t>
            </a:r>
            <a:r>
              <a:rPr lang="en-US" b="0" dirty="0" err="1"/>
              <a:t>diversity.utexas.edu</a:t>
            </a:r>
            <a:r>
              <a:rPr lang="en-US" b="0" dirty="0"/>
              <a:t>/disability/</a:t>
            </a:r>
            <a:endParaRPr lang="en-US" b="0" dirty="0" smtClean="0"/>
          </a:p>
          <a:p>
            <a:pPr marL="342900" indent="-342900">
              <a:buFont typeface="Arial"/>
              <a:buChar char="•"/>
            </a:pPr>
            <a:r>
              <a:rPr lang="en-US" dirty="0" smtClean="0"/>
              <a:t>Office for Inclusion and </a:t>
            </a:r>
            <a:r>
              <a:rPr lang="en-US" dirty="0"/>
              <a:t>Equity: </a:t>
            </a:r>
            <a:r>
              <a:rPr lang="en-US" b="0" dirty="0"/>
              <a:t>http://</a:t>
            </a:r>
            <a:r>
              <a:rPr lang="en-US" b="0" dirty="0" err="1"/>
              <a:t>equity.utexas.edu</a:t>
            </a:r>
            <a:r>
              <a:rPr lang="en-US" b="0" dirty="0" smtClean="0"/>
              <a:t>/</a:t>
            </a:r>
          </a:p>
          <a:p>
            <a:pPr marL="342900" indent="-342900">
              <a:buFont typeface="Arial"/>
              <a:buChar char="•"/>
            </a:pPr>
            <a:r>
              <a:rPr lang="en-US" dirty="0" smtClean="0"/>
              <a:t>Faculty Innovation (formerly Center for Teaching &amp; </a:t>
            </a:r>
            <a:r>
              <a:rPr lang="en-US" dirty="0"/>
              <a:t>Learning): </a:t>
            </a:r>
            <a:r>
              <a:rPr lang="en-US" b="0" dirty="0"/>
              <a:t>https://</a:t>
            </a:r>
            <a:r>
              <a:rPr lang="en-US" b="0" dirty="0" err="1"/>
              <a:t>facultyinnovate.utexas.edu</a:t>
            </a:r>
            <a:r>
              <a:rPr lang="en-US" b="0" dirty="0" smtClean="0"/>
              <a:t>/</a:t>
            </a:r>
          </a:p>
          <a:p>
            <a:pPr marL="342900" indent="-342900">
              <a:buFont typeface="Arial"/>
              <a:buChar char="•"/>
            </a:pPr>
            <a:r>
              <a:rPr lang="en-US" dirty="0" smtClean="0"/>
              <a:t>Digital Writing &amp; Research Lab</a:t>
            </a:r>
            <a:r>
              <a:rPr lang="en-US" b="0" dirty="0" smtClean="0"/>
              <a:t>: http:</a:t>
            </a:r>
            <a:r>
              <a:rPr lang="en-US" dirty="0" smtClean="0"/>
              <a:t>//</a:t>
            </a:r>
            <a:r>
              <a:rPr lang="en-US" b="0" dirty="0" err="1" smtClean="0"/>
              <a:t>www.dwrl.utexas.edu</a:t>
            </a:r>
            <a:endParaRPr lang="en-US" b="0" dirty="0"/>
          </a:p>
        </p:txBody>
      </p:sp>
    </p:spTree>
    <p:extLst>
      <p:ext uri="{BB962C8B-B14F-4D97-AF65-F5344CB8AC3E}">
        <p14:creationId xmlns:p14="http://schemas.microsoft.com/office/powerpoint/2010/main" val="280822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modes</a:t>
            </a:r>
            <a:endParaRPr lang="en-US" dirty="0"/>
          </a:p>
        </p:txBody>
      </p:sp>
      <p:sp>
        <p:nvSpPr>
          <p:cNvPr id="3" name="Content Placeholder 2"/>
          <p:cNvSpPr>
            <a:spLocks noGrp="1"/>
          </p:cNvSpPr>
          <p:nvPr>
            <p:ph idx="1"/>
          </p:nvPr>
        </p:nvSpPr>
        <p:spPr>
          <a:xfrm>
            <a:off x="457200" y="3913297"/>
            <a:ext cx="7620000" cy="2101603"/>
          </a:xfrm>
        </p:spPr>
        <p:txBody>
          <a:bodyPr>
            <a:normAutofit/>
          </a:bodyPr>
          <a:lstStyle/>
          <a:p>
            <a:pPr marL="342900" indent="-342900">
              <a:buFont typeface="Arial"/>
              <a:buChar char="•"/>
            </a:pPr>
            <a:r>
              <a:rPr lang="en-US" dirty="0" smtClean="0"/>
              <a:t>Feel free to ask anything at any time</a:t>
            </a:r>
          </a:p>
          <a:p>
            <a:pPr marL="342900" indent="-342900">
              <a:buFont typeface="Arial"/>
              <a:buChar char="•"/>
            </a:pPr>
            <a:r>
              <a:rPr lang="en-US" dirty="0" smtClean="0"/>
              <a:t>Don’t want to talk? Index cards are going around; pass it up if it’s urgent, otherwise I’ll address it at the end</a:t>
            </a:r>
          </a:p>
          <a:p>
            <a:pPr marL="342900" indent="-342900">
              <a:buFont typeface="Arial"/>
              <a:buChar char="•"/>
            </a:pPr>
            <a:r>
              <a:rPr lang="en-US" dirty="0" smtClean="0"/>
              <a:t>I’m also happy to field questions by email anytime in the future; contact details at the end of the talk</a:t>
            </a:r>
            <a:endParaRPr lang="en-US" dirty="0"/>
          </a:p>
        </p:txBody>
      </p:sp>
      <p:sp>
        <p:nvSpPr>
          <p:cNvPr id="4" name="Title 1"/>
          <p:cNvSpPr txBox="1">
            <a:spLocks/>
          </p:cNvSpPr>
          <p:nvPr/>
        </p:nvSpPr>
        <p:spPr>
          <a:xfrm>
            <a:off x="609600" y="2859996"/>
            <a:ext cx="5791200" cy="877422"/>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dirty="0" smtClean="0"/>
              <a:t>questions</a:t>
            </a:r>
            <a:endParaRPr lang="en-US" dirty="0"/>
          </a:p>
        </p:txBody>
      </p:sp>
      <p:sp>
        <p:nvSpPr>
          <p:cNvPr id="8" name="Content Placeholder 2"/>
          <p:cNvSpPr txBox="1">
            <a:spLocks/>
          </p:cNvSpPr>
          <p:nvPr/>
        </p:nvSpPr>
        <p:spPr>
          <a:xfrm>
            <a:off x="609600" y="1642218"/>
            <a:ext cx="7620000" cy="1589163"/>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342900" indent="-342900">
              <a:buFont typeface="Arial"/>
              <a:buChar char="•"/>
            </a:pPr>
            <a:r>
              <a:rPr lang="en-US" dirty="0" smtClean="0"/>
              <a:t>Printouts of slides and my notes are circulating</a:t>
            </a:r>
          </a:p>
          <a:p>
            <a:pPr marL="342900" indent="-342900">
              <a:buFont typeface="Arial"/>
              <a:buChar char="•"/>
            </a:pPr>
            <a:r>
              <a:rPr lang="en-US" dirty="0" smtClean="0"/>
              <a:t>This presentation and my notes are available online</a:t>
            </a:r>
          </a:p>
          <a:p>
            <a:pPr marL="342900" indent="-342900">
              <a:buFont typeface="Arial"/>
              <a:buChar char="•"/>
            </a:pPr>
            <a:r>
              <a:rPr lang="en-US" dirty="0" err="1" smtClean="0"/>
              <a:t>www.beckwise.com</a:t>
            </a:r>
            <a:r>
              <a:rPr lang="en-US" dirty="0" smtClean="0"/>
              <a:t>/</a:t>
            </a:r>
            <a:r>
              <a:rPr lang="en-US" smtClean="0"/>
              <a:t>udl</a:t>
            </a:r>
            <a:endParaRPr lang="en-US" dirty="0"/>
          </a:p>
        </p:txBody>
      </p:sp>
    </p:spTree>
    <p:extLst>
      <p:ext uri="{BB962C8B-B14F-4D97-AF65-F5344CB8AC3E}">
        <p14:creationId xmlns:p14="http://schemas.microsoft.com/office/powerpoint/2010/main" val="42446758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latin typeface="Arial Black"/>
                <a:cs typeface="Arial Black"/>
              </a:rPr>
              <a:t>On the internet</a:t>
            </a:r>
          </a:p>
          <a:p>
            <a:pPr marL="342900" indent="-342900">
              <a:buFont typeface="Arial"/>
              <a:buChar char="•"/>
            </a:pPr>
            <a:r>
              <a:rPr lang="en-US" dirty="0" smtClean="0"/>
              <a:t>Universal Design for Learning at the University of Hawaii: </a:t>
            </a:r>
            <a:r>
              <a:rPr lang="en-US" b="0" dirty="0" smtClean="0"/>
              <a:t>http</a:t>
            </a:r>
            <a:r>
              <a:rPr lang="en-US" b="0" dirty="0"/>
              <a:t>://</a:t>
            </a:r>
            <a:r>
              <a:rPr lang="en-US" b="0" dirty="0" err="1"/>
              <a:t>www.ist.hawaii.edu</a:t>
            </a:r>
            <a:r>
              <a:rPr lang="en-US" b="0" dirty="0"/>
              <a:t>/training/design</a:t>
            </a:r>
            <a:r>
              <a:rPr lang="en-US" b="0" dirty="0" smtClean="0"/>
              <a:t>/</a:t>
            </a:r>
          </a:p>
          <a:p>
            <a:pPr marL="342900" indent="-342900">
              <a:buFont typeface="Arial"/>
              <a:buChar char="•"/>
            </a:pPr>
            <a:r>
              <a:rPr lang="en-US" dirty="0" smtClean="0"/>
              <a:t>W3 Web </a:t>
            </a:r>
            <a:r>
              <a:rPr lang="en-US" dirty="0"/>
              <a:t>Accessibility Standards:</a:t>
            </a:r>
            <a:r>
              <a:rPr lang="en-US" b="0" dirty="0"/>
              <a:t> https://www.w3.org/standards/</a:t>
            </a:r>
            <a:r>
              <a:rPr lang="en-US" b="0" dirty="0" err="1"/>
              <a:t>webdesign</a:t>
            </a:r>
            <a:r>
              <a:rPr lang="en-US" b="0" dirty="0"/>
              <a:t>/accessibility</a:t>
            </a:r>
            <a:endParaRPr lang="en-US" b="0" dirty="0" smtClean="0"/>
          </a:p>
          <a:p>
            <a:pPr marL="342900" indent="-342900">
              <a:buFont typeface="Arial"/>
              <a:buChar char="•"/>
            </a:pPr>
            <a:r>
              <a:rPr lang="en-US" dirty="0"/>
              <a:t>Composing Access: </a:t>
            </a:r>
            <a:r>
              <a:rPr lang="en-US" b="0" dirty="0"/>
              <a:t>http://</a:t>
            </a:r>
            <a:r>
              <a:rPr lang="en-US" b="0" dirty="0" err="1"/>
              <a:t>composingaccess.net</a:t>
            </a:r>
            <a:r>
              <a:rPr lang="en-US" b="0" dirty="0" smtClean="0"/>
              <a:t>/</a:t>
            </a:r>
          </a:p>
          <a:p>
            <a:pPr marL="342900" indent="-342900">
              <a:buFont typeface="Arial"/>
              <a:buChar char="•"/>
            </a:pPr>
            <a:r>
              <a:rPr lang="en-US" dirty="0"/>
              <a:t>Accessible Syllabus: </a:t>
            </a:r>
            <a:r>
              <a:rPr lang="en-US" b="0" dirty="0"/>
              <a:t>https://</a:t>
            </a:r>
            <a:r>
              <a:rPr lang="en-US" b="0" dirty="0" err="1"/>
              <a:t>accessiblesyllabus.tulane.edu</a:t>
            </a:r>
            <a:r>
              <a:rPr lang="en-US" b="0" dirty="0"/>
              <a:t>/</a:t>
            </a:r>
          </a:p>
        </p:txBody>
      </p:sp>
    </p:spTree>
    <p:extLst>
      <p:ext uri="{BB962C8B-B14F-4D97-AF65-F5344CB8AC3E}">
        <p14:creationId xmlns:p14="http://schemas.microsoft.com/office/powerpoint/2010/main" val="641920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me</a:t>
            </a:r>
            <a:endParaRPr lang="en-US" dirty="0"/>
          </a:p>
        </p:txBody>
      </p:sp>
      <p:sp>
        <p:nvSpPr>
          <p:cNvPr id="3" name="Content Placeholder 2"/>
          <p:cNvSpPr>
            <a:spLocks noGrp="1"/>
          </p:cNvSpPr>
          <p:nvPr>
            <p:ph idx="1"/>
          </p:nvPr>
        </p:nvSpPr>
        <p:spPr/>
        <p:txBody>
          <a:bodyPr/>
          <a:lstStyle/>
          <a:p>
            <a:r>
              <a:rPr lang="en-US" dirty="0" smtClean="0"/>
              <a:t>Email: </a:t>
            </a:r>
            <a:r>
              <a:rPr lang="en-US" dirty="0" err="1" smtClean="0"/>
              <a:t>beck.wise@utexas.edu</a:t>
            </a:r>
            <a:endParaRPr lang="en-US" dirty="0" smtClean="0"/>
          </a:p>
          <a:p>
            <a:r>
              <a:rPr lang="en-US" dirty="0" smtClean="0"/>
              <a:t>Twitter: @</a:t>
            </a:r>
            <a:r>
              <a:rPr lang="en-US" dirty="0" err="1" smtClean="0"/>
              <a:t>wisebeck</a:t>
            </a:r>
            <a:endParaRPr lang="en-US" dirty="0" smtClean="0"/>
          </a:p>
          <a:p>
            <a:r>
              <a:rPr lang="en-US" dirty="0" smtClean="0"/>
              <a:t>Office hours: 12-3 W, 9-12 </a:t>
            </a:r>
            <a:r>
              <a:rPr lang="en-US" dirty="0" err="1" smtClean="0"/>
              <a:t>Th</a:t>
            </a:r>
            <a:r>
              <a:rPr lang="en-US" dirty="0" smtClean="0"/>
              <a:t>, FAC 8</a:t>
            </a:r>
            <a:endParaRPr lang="en-US" dirty="0"/>
          </a:p>
        </p:txBody>
      </p:sp>
    </p:spTree>
    <p:extLst>
      <p:ext uri="{BB962C8B-B14F-4D97-AF65-F5344CB8AC3E}">
        <p14:creationId xmlns:p14="http://schemas.microsoft.com/office/powerpoint/2010/main" val="3670316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111993" cy="1371600"/>
          </a:xfrm>
        </p:spPr>
        <p:txBody>
          <a:bodyPr>
            <a:normAutofit/>
          </a:bodyPr>
          <a:lstStyle/>
          <a:p>
            <a:r>
              <a:rPr lang="en-US" dirty="0" smtClean="0"/>
              <a:t>So this is about student accommodations, right?</a:t>
            </a:r>
            <a:endParaRPr lang="en-US" dirty="0"/>
          </a:p>
        </p:txBody>
      </p:sp>
      <p:sp>
        <p:nvSpPr>
          <p:cNvPr id="3" name="Content Placeholder 2"/>
          <p:cNvSpPr>
            <a:spLocks noGrp="1"/>
          </p:cNvSpPr>
          <p:nvPr>
            <p:ph idx="1"/>
          </p:nvPr>
        </p:nvSpPr>
        <p:spPr/>
        <p:txBody>
          <a:bodyPr>
            <a:normAutofit lnSpcReduction="10000"/>
          </a:bodyPr>
          <a:lstStyle/>
          <a:p>
            <a:r>
              <a:rPr lang="en-US" dirty="0" smtClean="0"/>
              <a:t>Yes, but also no.</a:t>
            </a:r>
          </a:p>
          <a:p>
            <a:pPr marL="342900" indent="-342900">
              <a:buFont typeface="Arial"/>
              <a:buChar char="•"/>
            </a:pPr>
            <a:r>
              <a:rPr lang="en-US" b="0" dirty="0" smtClean="0"/>
              <a:t>Some students have legally recognized disabilities and require accommodations to complete their education</a:t>
            </a:r>
          </a:p>
          <a:p>
            <a:pPr marL="342900" indent="-342900">
              <a:buFont typeface="Arial"/>
              <a:buChar char="•"/>
            </a:pPr>
            <a:r>
              <a:rPr lang="en-US" b="0" dirty="0" smtClean="0"/>
              <a:t>These students work with Services for Students with Disabilities (SSD) and will present you with a letter listing their required accommodations</a:t>
            </a:r>
          </a:p>
          <a:p>
            <a:pPr marL="342900" indent="-342900">
              <a:buFont typeface="Arial"/>
              <a:buChar char="•"/>
            </a:pPr>
            <a:r>
              <a:rPr lang="en-US" b="0" dirty="0" smtClean="0"/>
              <a:t>You’re </a:t>
            </a:r>
            <a:r>
              <a:rPr lang="en-US" dirty="0" smtClean="0"/>
              <a:t>legally required to comply </a:t>
            </a:r>
            <a:r>
              <a:rPr lang="en-US" b="0" dirty="0" smtClean="0"/>
              <a:t>with these letters. If you have concerns about them, talk to SSD. They can help you meet those requirements</a:t>
            </a:r>
          </a:p>
          <a:p>
            <a:pPr marL="342900" indent="-342900">
              <a:buFont typeface="Arial"/>
              <a:buChar char="•"/>
            </a:pPr>
            <a:r>
              <a:rPr lang="en-US" dirty="0" smtClean="0"/>
              <a:t>No letter, no legal requirement </a:t>
            </a:r>
            <a:r>
              <a:rPr lang="en-US" b="0" dirty="0" smtClean="0"/>
              <a:t>to accommodate anything</a:t>
            </a:r>
            <a:endParaRPr lang="en-US" b="0" dirty="0"/>
          </a:p>
          <a:p>
            <a:pPr marL="342900" indent="-342900">
              <a:buFont typeface="Arial"/>
              <a:buChar char="•"/>
            </a:pPr>
            <a:r>
              <a:rPr lang="en-US" b="0" i="1" dirty="0" smtClean="0"/>
              <a:t>SSD is visiting 398T during the semester to talk to you about this.</a:t>
            </a:r>
            <a:endParaRPr lang="en-US" b="0" i="1" dirty="0"/>
          </a:p>
        </p:txBody>
      </p:sp>
    </p:spTree>
    <p:extLst>
      <p:ext uri="{BB962C8B-B14F-4D97-AF65-F5344CB8AC3E}">
        <p14:creationId xmlns:p14="http://schemas.microsoft.com/office/powerpoint/2010/main" val="88647497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20000" cy="1371600"/>
          </a:xfrm>
        </p:spPr>
        <p:txBody>
          <a:bodyPr>
            <a:normAutofit/>
          </a:bodyPr>
          <a:lstStyle/>
          <a:p>
            <a:r>
              <a:rPr lang="en-US" dirty="0" err="1" smtClean="0"/>
              <a:t>welp</a:t>
            </a:r>
            <a:r>
              <a:rPr lang="en-US" dirty="0" smtClean="0"/>
              <a:t>, that sounds easy</a:t>
            </a:r>
            <a:endParaRPr lang="en-US" dirty="0"/>
          </a:p>
        </p:txBody>
      </p:sp>
      <p:sp>
        <p:nvSpPr>
          <p:cNvPr id="3" name="Content Placeholder 2"/>
          <p:cNvSpPr>
            <a:spLocks noGrp="1"/>
          </p:cNvSpPr>
          <p:nvPr>
            <p:ph idx="1"/>
          </p:nvPr>
        </p:nvSpPr>
        <p:spPr/>
        <p:txBody>
          <a:bodyPr>
            <a:normAutofit/>
          </a:bodyPr>
          <a:lstStyle/>
          <a:p>
            <a:r>
              <a:rPr lang="en-US" dirty="0" smtClean="0"/>
              <a:t>That’s not the whole story</a:t>
            </a:r>
          </a:p>
          <a:p>
            <a:pPr marL="342900" indent="-342900">
              <a:buFont typeface="Arial"/>
              <a:buChar char="•"/>
            </a:pPr>
            <a:r>
              <a:rPr lang="en-US" dirty="0" smtClean="0"/>
              <a:t>Some students have letters but don’t share them with professors</a:t>
            </a:r>
          </a:p>
          <a:p>
            <a:pPr marL="800100" lvl="1" indent="-342900">
              <a:buFont typeface="Arial"/>
              <a:buChar char="•"/>
            </a:pPr>
            <a:r>
              <a:rPr lang="en-US" dirty="0" smtClean="0"/>
              <a:t>Want to “succeed on their own” – disability stigma</a:t>
            </a:r>
          </a:p>
          <a:p>
            <a:pPr marL="800100" lvl="1" indent="-342900">
              <a:buFont typeface="Arial"/>
              <a:buChar char="•"/>
            </a:pPr>
            <a:r>
              <a:rPr lang="en-US" dirty="0" smtClean="0"/>
              <a:t>Not confident in self-advocacy – freshmen!</a:t>
            </a:r>
          </a:p>
          <a:p>
            <a:pPr marL="342900" indent="-342900">
              <a:buFont typeface="Arial"/>
              <a:buChar char="•"/>
            </a:pPr>
            <a:r>
              <a:rPr lang="en-US" dirty="0" smtClean="0"/>
              <a:t>Some students have known, protectable disabilities but insufficient documentation</a:t>
            </a:r>
          </a:p>
          <a:p>
            <a:pPr marL="800100" lvl="1" indent="-342900">
              <a:buFont typeface="Arial"/>
              <a:buChar char="•"/>
            </a:pPr>
            <a:r>
              <a:rPr lang="en-US" dirty="0" smtClean="0"/>
              <a:t>Testing is EXPENSIVE and there’s not a lot of financial support</a:t>
            </a:r>
          </a:p>
          <a:p>
            <a:pPr marL="342900" indent="-342900">
              <a:buFont typeface="Arial"/>
              <a:buChar char="•"/>
            </a:pPr>
            <a:r>
              <a:rPr lang="en-US" dirty="0" smtClean="0"/>
              <a:t>Some students don’t have protectable disabilities but still benefit from accommodations</a:t>
            </a:r>
          </a:p>
        </p:txBody>
      </p:sp>
    </p:spTree>
    <p:extLst>
      <p:ext uri="{BB962C8B-B14F-4D97-AF65-F5344CB8AC3E}">
        <p14:creationId xmlns:p14="http://schemas.microsoft.com/office/powerpoint/2010/main" val="1077773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info about disabilities</a:t>
            </a:r>
            <a:endParaRPr lang="en-US" dirty="0"/>
          </a:p>
        </p:txBody>
      </p:sp>
      <p:sp>
        <p:nvSpPr>
          <p:cNvPr id="3" name="Content Placeholder 2"/>
          <p:cNvSpPr>
            <a:spLocks noGrp="1"/>
          </p:cNvSpPr>
          <p:nvPr>
            <p:ph idx="1"/>
          </p:nvPr>
        </p:nvSpPr>
        <p:spPr/>
        <p:txBody>
          <a:bodyPr/>
          <a:lstStyle/>
          <a:p>
            <a:pPr marL="342900" indent="-342900">
              <a:buFont typeface="Arial"/>
              <a:buChar char="•"/>
            </a:pPr>
            <a:r>
              <a:rPr lang="en-US" dirty="0"/>
              <a:t>1 in 5 people are disabled at any given </a:t>
            </a:r>
            <a:r>
              <a:rPr lang="en-US" dirty="0" smtClean="0"/>
              <a:t>time </a:t>
            </a:r>
            <a:r>
              <a:rPr lang="en-US" b="0" dirty="0" smtClean="0"/>
              <a:t>(US Census)</a:t>
            </a:r>
            <a:endParaRPr lang="en-US" b="0" dirty="0"/>
          </a:p>
          <a:p>
            <a:pPr marL="342900" indent="-342900">
              <a:buFont typeface="Arial"/>
              <a:buChar char="•"/>
            </a:pPr>
            <a:r>
              <a:rPr lang="en-US" dirty="0" smtClean="0"/>
              <a:t>70</a:t>
            </a:r>
            <a:r>
              <a:rPr lang="en-US" dirty="0"/>
              <a:t>% of us are disabled by the time we’re </a:t>
            </a:r>
            <a:r>
              <a:rPr lang="en-US" dirty="0" smtClean="0"/>
              <a:t>80 </a:t>
            </a:r>
            <a:r>
              <a:rPr lang="en-US" b="0" dirty="0" smtClean="0"/>
              <a:t>(US Census)</a:t>
            </a:r>
          </a:p>
          <a:p>
            <a:pPr marL="342900" indent="-342900">
              <a:buFont typeface="Arial"/>
              <a:buChar char="•"/>
            </a:pPr>
            <a:r>
              <a:rPr lang="en-US" dirty="0" smtClean="0"/>
              <a:t>1 in 4 people experience disabling mental illness during their lifetime </a:t>
            </a:r>
            <a:r>
              <a:rPr lang="en-US" b="0" dirty="0" smtClean="0"/>
              <a:t>(WHO)</a:t>
            </a:r>
          </a:p>
          <a:p>
            <a:pPr marL="800100" lvl="1" indent="-342900">
              <a:buFont typeface="Arial"/>
              <a:buChar char="•"/>
            </a:pPr>
            <a:r>
              <a:rPr lang="en-US" dirty="0" smtClean="0"/>
              <a:t>2/3rds of those never receive treatment</a:t>
            </a:r>
          </a:p>
          <a:p>
            <a:pPr marL="342900" indent="-342900">
              <a:buFont typeface="Arial"/>
              <a:buChar char="•"/>
            </a:pPr>
            <a:r>
              <a:rPr lang="en-US" dirty="0" smtClean="0"/>
              <a:t>Disability disproportionately affects men and women of </a:t>
            </a:r>
            <a:r>
              <a:rPr lang="en-US" dirty="0" err="1" smtClean="0"/>
              <a:t>colour</a:t>
            </a:r>
            <a:r>
              <a:rPr lang="en-US" dirty="0" smtClean="0"/>
              <a:t>, and white women </a:t>
            </a:r>
            <a:r>
              <a:rPr lang="en-US" b="0" dirty="0" smtClean="0"/>
              <a:t>(US Census)</a:t>
            </a:r>
            <a:endParaRPr lang="en-US" dirty="0" smtClean="0"/>
          </a:p>
          <a:p>
            <a:pPr marL="342900" indent="-342900">
              <a:buFont typeface="Arial"/>
              <a:buChar char="•"/>
            </a:pPr>
            <a:r>
              <a:rPr lang="en-US" dirty="0" smtClean="0"/>
              <a:t>Disability disproportionately affects poor populations</a:t>
            </a:r>
            <a:r>
              <a:rPr lang="en-US" b="0" dirty="0" smtClean="0"/>
              <a:t> (WHO)</a:t>
            </a:r>
            <a:endParaRPr lang="en-US" dirty="0" smtClean="0"/>
          </a:p>
          <a:p>
            <a:pPr marL="342900" indent="-342900">
              <a:buFont typeface="Arial"/>
              <a:buChar char="•"/>
            </a:pPr>
            <a:r>
              <a:rPr lang="en-US" i="1" dirty="0" smtClean="0"/>
              <a:t>These differences are often intersectional and mutually reinforcing</a:t>
            </a:r>
            <a:r>
              <a:rPr lang="en-US" dirty="0" smtClean="0"/>
              <a:t>.</a:t>
            </a:r>
            <a:endParaRPr lang="en-US" i="1" dirty="0"/>
          </a:p>
          <a:p>
            <a:endParaRPr lang="en-US" dirty="0"/>
          </a:p>
        </p:txBody>
      </p:sp>
    </p:spTree>
    <p:extLst>
      <p:ext uri="{BB962C8B-B14F-4D97-AF65-F5344CB8AC3E}">
        <p14:creationId xmlns:p14="http://schemas.microsoft.com/office/powerpoint/2010/main" val="3100054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universal design?</a:t>
            </a:r>
            <a:endParaRPr lang="en-US" dirty="0"/>
          </a:p>
        </p:txBody>
      </p:sp>
      <p:sp>
        <p:nvSpPr>
          <p:cNvPr id="3" name="Content Placeholder 2"/>
          <p:cNvSpPr>
            <a:spLocks noGrp="1"/>
          </p:cNvSpPr>
          <p:nvPr>
            <p:ph idx="1"/>
          </p:nvPr>
        </p:nvSpPr>
        <p:spPr/>
        <p:txBody>
          <a:bodyPr/>
          <a:lstStyle/>
          <a:p>
            <a:pPr marL="342900" indent="-342900">
              <a:buFont typeface="Arial"/>
              <a:buChar char="•"/>
            </a:pPr>
            <a:r>
              <a:rPr lang="en-US" b="0" dirty="0" smtClean="0"/>
              <a:t>Universal design means designing from the ground up to make things </a:t>
            </a:r>
            <a:r>
              <a:rPr lang="en-US" dirty="0" smtClean="0"/>
              <a:t>as accessible as possible for as many people as possible</a:t>
            </a:r>
          </a:p>
          <a:p>
            <a:pPr marL="800100" lvl="1" indent="-342900">
              <a:buFont typeface="Arial"/>
              <a:buChar char="•"/>
            </a:pPr>
            <a:r>
              <a:rPr lang="en-US" dirty="0" smtClean="0"/>
              <a:t>Of varying levels and types of ability</a:t>
            </a:r>
          </a:p>
          <a:p>
            <a:pPr marL="800100" lvl="1" indent="-342900">
              <a:buFont typeface="Arial"/>
              <a:buChar char="•"/>
            </a:pPr>
            <a:r>
              <a:rPr lang="en-US" dirty="0" smtClean="0"/>
              <a:t>Of varying ages and backgrounds</a:t>
            </a:r>
          </a:p>
          <a:p>
            <a:pPr marL="800100" lvl="1" indent="-342900">
              <a:buFont typeface="Arial"/>
              <a:buChar char="•"/>
            </a:pPr>
            <a:r>
              <a:rPr lang="en-US" dirty="0" smtClean="0"/>
              <a:t>And more</a:t>
            </a:r>
          </a:p>
          <a:p>
            <a:pPr marL="342900" indent="-342900">
              <a:buFont typeface="Arial"/>
              <a:buChar char="•"/>
            </a:pPr>
            <a:r>
              <a:rPr lang="en-US" b="0" dirty="0" smtClean="0"/>
              <a:t>Adapting things after the fact is resource-intensive and requires a </a:t>
            </a:r>
            <a:r>
              <a:rPr lang="en-US" dirty="0" smtClean="0"/>
              <a:t>reactive</a:t>
            </a:r>
            <a:r>
              <a:rPr lang="en-US" b="0" dirty="0" smtClean="0"/>
              <a:t> stance. Universal design is </a:t>
            </a:r>
            <a:r>
              <a:rPr lang="en-US" dirty="0" smtClean="0"/>
              <a:t>proactive</a:t>
            </a:r>
          </a:p>
          <a:p>
            <a:pPr marL="342900" indent="-342900">
              <a:buFont typeface="Arial"/>
              <a:buChar char="•"/>
            </a:pPr>
            <a:r>
              <a:rPr lang="en-US" b="0" dirty="0" smtClean="0"/>
              <a:t>Universal design assumes </a:t>
            </a:r>
            <a:r>
              <a:rPr lang="en-US" dirty="0" smtClean="0"/>
              <a:t>difference is the norm</a:t>
            </a:r>
            <a:r>
              <a:rPr lang="en-US" b="0" dirty="0" smtClean="0"/>
              <a:t>, and </a:t>
            </a:r>
            <a:r>
              <a:rPr lang="en-US" dirty="0" smtClean="0"/>
              <a:t>doesn’t segregate or </a:t>
            </a:r>
            <a:r>
              <a:rPr lang="en-US" dirty="0" err="1" smtClean="0"/>
              <a:t>stigmatise</a:t>
            </a:r>
            <a:r>
              <a:rPr lang="en-US" b="0" dirty="0" smtClean="0"/>
              <a:t> groups of users</a:t>
            </a:r>
            <a:endParaRPr lang="en-US" dirty="0" smtClean="0"/>
          </a:p>
          <a:p>
            <a:pPr marL="342900" indent="-342900">
              <a:buFont typeface="Arial"/>
              <a:buChar char="•"/>
            </a:pPr>
            <a:r>
              <a:rPr lang="en-US" b="0" dirty="0" smtClean="0"/>
              <a:t>This term is in common use in a lot of areas: architecture, planning, web design, and </a:t>
            </a:r>
            <a:r>
              <a:rPr lang="en-US" dirty="0" smtClean="0"/>
              <a:t>pedagogy</a:t>
            </a:r>
          </a:p>
        </p:txBody>
      </p:sp>
    </p:spTree>
    <p:extLst>
      <p:ext uri="{BB962C8B-B14F-4D97-AF65-F5344CB8AC3E}">
        <p14:creationId xmlns:p14="http://schemas.microsoft.com/office/powerpoint/2010/main" val="3116175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7"/>
            <a:ext cx="5791200" cy="4037269"/>
          </a:xfrm>
        </p:spPr>
        <p:txBody>
          <a:bodyPr>
            <a:noAutofit/>
          </a:bodyPr>
          <a:lstStyle/>
          <a:p>
            <a:r>
              <a:rPr lang="en-US" sz="6400" dirty="0" smtClean="0"/>
              <a:t>Universal design </a:t>
            </a:r>
            <a:r>
              <a:rPr lang="en-US" sz="6400" cap="none" dirty="0" smtClean="0">
                <a:solidFill>
                  <a:schemeClr val="tx2">
                    <a:lumMod val="60000"/>
                    <a:lumOff val="40000"/>
                  </a:schemeClr>
                </a:solidFill>
              </a:rPr>
              <a:t>is</a:t>
            </a:r>
            <a:r>
              <a:rPr lang="en-US" sz="6400" i="1" cap="none" dirty="0" smtClean="0"/>
              <a:t> </a:t>
            </a:r>
            <a:r>
              <a:rPr lang="en-US" sz="6400" dirty="0" smtClean="0"/>
              <a:t>good design</a:t>
            </a:r>
            <a:endParaRPr lang="en-US" sz="6400" dirty="0"/>
          </a:p>
        </p:txBody>
      </p:sp>
      <p:sp>
        <p:nvSpPr>
          <p:cNvPr id="3" name="Content Placeholder 2"/>
          <p:cNvSpPr>
            <a:spLocks noGrp="1"/>
          </p:cNvSpPr>
          <p:nvPr>
            <p:ph idx="1"/>
          </p:nvPr>
        </p:nvSpPr>
        <p:spPr>
          <a:xfrm>
            <a:off x="457200" y="4438172"/>
            <a:ext cx="7620000" cy="1687991"/>
          </a:xfrm>
        </p:spPr>
        <p:txBody>
          <a:bodyPr>
            <a:normAutofit lnSpcReduction="10000"/>
          </a:bodyPr>
          <a:lstStyle/>
          <a:p>
            <a:pPr marL="342900" indent="-342900">
              <a:buFont typeface="Arial"/>
              <a:buChar char="•"/>
            </a:pPr>
            <a:r>
              <a:rPr lang="en-US" dirty="0" smtClean="0"/>
              <a:t>Everyone benefits </a:t>
            </a:r>
            <a:r>
              <a:rPr lang="en-US" b="0" dirty="0" smtClean="0"/>
              <a:t>when resources are accessible, usable, convenient and pleasant to use</a:t>
            </a:r>
          </a:p>
          <a:p>
            <a:pPr marL="342900" indent="-342900">
              <a:buFont typeface="Arial"/>
              <a:buChar char="•"/>
            </a:pPr>
            <a:r>
              <a:rPr lang="en-US" b="0" dirty="0" smtClean="0"/>
              <a:t>When you consider diverse needs and abilities from the beginning, you </a:t>
            </a:r>
            <a:r>
              <a:rPr lang="en-US" dirty="0" smtClean="0"/>
              <a:t>create products, services and environments that work</a:t>
            </a:r>
          </a:p>
        </p:txBody>
      </p:sp>
    </p:spTree>
    <p:extLst>
      <p:ext uri="{BB962C8B-B14F-4D97-AF65-F5344CB8AC3E}">
        <p14:creationId xmlns:p14="http://schemas.microsoft.com/office/powerpoint/2010/main" val="764088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learners are radically diverse</a:t>
            </a:r>
            <a:endParaRPr lang="en-US" dirty="0"/>
          </a:p>
        </p:txBody>
      </p:sp>
      <p:sp>
        <p:nvSpPr>
          <p:cNvPr id="3" name="Content Placeholder 2"/>
          <p:cNvSpPr>
            <a:spLocks noGrp="1"/>
          </p:cNvSpPr>
          <p:nvPr>
            <p:ph idx="1"/>
          </p:nvPr>
        </p:nvSpPr>
        <p:spPr/>
        <p:txBody>
          <a:bodyPr/>
          <a:lstStyle/>
          <a:p>
            <a:pPr marL="342900" indent="-342900">
              <a:buFont typeface="Arial"/>
              <a:buChar char="•"/>
            </a:pPr>
            <a:r>
              <a:rPr lang="en-US" dirty="0" smtClean="0"/>
              <a:t>Classrooms are heterogeneous spaces</a:t>
            </a:r>
          </a:p>
          <a:p>
            <a:pPr marL="342900" indent="-342900">
              <a:buFont typeface="Arial"/>
              <a:buChar char="•"/>
            </a:pPr>
            <a:r>
              <a:rPr lang="en-US" dirty="0" smtClean="0"/>
              <a:t>Everyone has</a:t>
            </a:r>
          </a:p>
          <a:p>
            <a:pPr marL="800100" lvl="1" indent="-342900">
              <a:buFont typeface="Arial"/>
              <a:buChar char="•"/>
            </a:pPr>
            <a:r>
              <a:rPr lang="en-US" dirty="0" smtClean="0"/>
              <a:t>Different strengths</a:t>
            </a:r>
          </a:p>
          <a:p>
            <a:pPr marL="800100" lvl="1" indent="-342900">
              <a:buFont typeface="Arial"/>
              <a:buChar char="•"/>
            </a:pPr>
            <a:r>
              <a:rPr lang="en-US" dirty="0" smtClean="0"/>
              <a:t>Different challenges</a:t>
            </a:r>
          </a:p>
          <a:p>
            <a:pPr marL="800100" lvl="1" indent="-342900">
              <a:buFont typeface="Arial"/>
              <a:buChar char="•"/>
            </a:pPr>
            <a:r>
              <a:rPr lang="en-US" dirty="0" smtClean="0"/>
              <a:t>Different backgrounds</a:t>
            </a:r>
          </a:p>
          <a:p>
            <a:pPr marL="342900" indent="-342900">
              <a:buFont typeface="Arial"/>
              <a:buChar char="•"/>
            </a:pPr>
            <a:r>
              <a:rPr lang="en-US" dirty="0" smtClean="0"/>
              <a:t>Differences can be</a:t>
            </a:r>
          </a:p>
          <a:p>
            <a:pPr marL="800100" lvl="1" indent="-342900">
              <a:buFont typeface="Arial"/>
              <a:buChar char="•"/>
            </a:pPr>
            <a:r>
              <a:rPr lang="en-US" dirty="0" smtClean="0"/>
              <a:t>Visible or invisible</a:t>
            </a:r>
          </a:p>
          <a:p>
            <a:pPr marL="800100" lvl="1" indent="-342900">
              <a:buFont typeface="Arial"/>
              <a:buChar char="•"/>
            </a:pPr>
            <a:r>
              <a:rPr lang="en-US" dirty="0" smtClean="0"/>
              <a:t>Medically diagnosable or not</a:t>
            </a:r>
          </a:p>
          <a:p>
            <a:pPr marL="800100" lvl="1" indent="-342900">
              <a:buFont typeface="Arial"/>
              <a:buChar char="•"/>
            </a:pPr>
            <a:r>
              <a:rPr lang="en-US" dirty="0" smtClean="0"/>
              <a:t>Legally protected or not</a:t>
            </a:r>
          </a:p>
          <a:p>
            <a:pPr marL="800100" lvl="1" indent="-342900">
              <a:buFont typeface="Arial"/>
              <a:buChar char="•"/>
            </a:pPr>
            <a:r>
              <a:rPr lang="en-US" dirty="0" smtClean="0"/>
              <a:t>Common barriers to access or not</a:t>
            </a:r>
          </a:p>
          <a:p>
            <a:pPr marL="800100" lvl="1" indent="-342900">
              <a:buFont typeface="Arial"/>
              <a:buChar char="•"/>
            </a:pPr>
            <a:r>
              <a:rPr lang="en-US" dirty="0" smtClean="0"/>
              <a:t>Permanent or temporary</a:t>
            </a:r>
          </a:p>
        </p:txBody>
      </p:sp>
    </p:spTree>
    <p:extLst>
      <p:ext uri="{BB962C8B-B14F-4D97-AF65-F5344CB8AC3E}">
        <p14:creationId xmlns:p14="http://schemas.microsoft.com/office/powerpoint/2010/main" val="2782416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Universal design strategies benefit …</a:t>
            </a:r>
            <a:endParaRPr lang="en-US" dirty="0"/>
          </a:p>
        </p:txBody>
      </p:sp>
      <p:sp>
        <p:nvSpPr>
          <p:cNvPr id="3" name="Content Placeholder 2"/>
          <p:cNvSpPr>
            <a:spLocks noGrp="1"/>
          </p:cNvSpPr>
          <p:nvPr>
            <p:ph idx="1"/>
          </p:nvPr>
        </p:nvSpPr>
        <p:spPr>
          <a:xfrm>
            <a:off x="457200" y="1752600"/>
            <a:ext cx="7620000" cy="4364487"/>
          </a:xfrm>
        </p:spPr>
        <p:txBody>
          <a:bodyPr/>
          <a:lstStyle/>
          <a:p>
            <a:pPr marL="342900" indent="-342900">
              <a:buFont typeface="Arial"/>
              <a:buChar char="•"/>
            </a:pPr>
            <a:r>
              <a:rPr lang="en-US" dirty="0" smtClean="0"/>
              <a:t>Users with disabilities (or who are disabled by barriers to access)</a:t>
            </a:r>
          </a:p>
          <a:p>
            <a:pPr marL="800100" lvl="1" indent="-342900">
              <a:buFont typeface="Arial"/>
              <a:buChar char="•"/>
            </a:pPr>
            <a:r>
              <a:rPr lang="en-US" dirty="0" smtClean="0"/>
              <a:t>… Which is a lot of people</a:t>
            </a:r>
          </a:p>
          <a:p>
            <a:pPr marL="342900" indent="-342900">
              <a:buFont typeface="Arial"/>
              <a:buChar char="•"/>
            </a:pPr>
            <a:r>
              <a:rPr lang="en-US" dirty="0" smtClean="0"/>
              <a:t>Users with different learning styles</a:t>
            </a:r>
          </a:p>
          <a:p>
            <a:pPr marL="800100" lvl="1" indent="-342900">
              <a:buFont typeface="Arial"/>
              <a:buChar char="•"/>
            </a:pPr>
            <a:r>
              <a:rPr lang="en-US" dirty="0" smtClean="0"/>
              <a:t>… Which is everyone</a:t>
            </a:r>
          </a:p>
          <a:p>
            <a:pPr marL="342900" indent="-342900">
              <a:buFont typeface="Arial"/>
              <a:buChar char="•"/>
            </a:pPr>
            <a:r>
              <a:rPr lang="en-US" dirty="0" smtClean="0"/>
              <a:t>Teachers</a:t>
            </a:r>
          </a:p>
          <a:p>
            <a:pPr marL="800100" lvl="1" indent="-342900">
              <a:buFont typeface="Arial"/>
              <a:buChar char="•"/>
            </a:pPr>
            <a:r>
              <a:rPr lang="en-US" dirty="0" smtClean="0"/>
              <a:t>Being prepared in advance means no reactive scrambling</a:t>
            </a:r>
          </a:p>
          <a:p>
            <a:pPr marL="800100" lvl="1" indent="-342900">
              <a:buFont typeface="Arial"/>
              <a:buChar char="•"/>
            </a:pPr>
            <a:r>
              <a:rPr lang="en-US" dirty="0"/>
              <a:t>A more inclusive classroom is a more engaged classroom</a:t>
            </a:r>
          </a:p>
          <a:p>
            <a:pPr marL="800100" lvl="1" indent="-342900">
              <a:buFont typeface="Arial"/>
              <a:buChar char="•"/>
            </a:pPr>
            <a:r>
              <a:rPr lang="en-US" dirty="0" smtClean="0"/>
              <a:t>Did I mention adaptation is </a:t>
            </a:r>
            <a:r>
              <a:rPr lang="en-US" i="1" dirty="0" smtClean="0"/>
              <a:t>hard</a:t>
            </a:r>
            <a:r>
              <a:rPr lang="en-US" dirty="0" smtClean="0"/>
              <a:t>?</a:t>
            </a:r>
            <a:endParaRPr lang="en-US" dirty="0"/>
          </a:p>
          <a:p>
            <a:pPr marL="342900" indent="-342900">
              <a:buFont typeface="Arial"/>
              <a:buChar char="•"/>
            </a:pPr>
            <a:endParaRPr lang="en-US" dirty="0" smtClean="0"/>
          </a:p>
        </p:txBody>
      </p:sp>
    </p:spTree>
    <p:extLst>
      <p:ext uri="{BB962C8B-B14F-4D97-AF65-F5344CB8AC3E}">
        <p14:creationId xmlns:p14="http://schemas.microsoft.com/office/powerpoint/2010/main" val="42267401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1865</TotalTime>
  <Words>1508</Words>
  <Application>Microsoft Macintosh PowerPoint</Application>
  <PresentationFormat>On-screen Show (4:3)</PresentationFormat>
  <Paragraphs>156</Paragraphs>
  <Slides>21</Slides>
  <Notes>6</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Essential</vt:lpstr>
      <vt:lpstr>We all get old and sick and then die</vt:lpstr>
      <vt:lpstr>Other modes</vt:lpstr>
      <vt:lpstr>So this is about student accommodations, right?</vt:lpstr>
      <vt:lpstr>welp, that sounds easy</vt:lpstr>
      <vt:lpstr>Some info about disabilities</vt:lpstr>
      <vt:lpstr>What is universal design?</vt:lpstr>
      <vt:lpstr>Universal design is good design</vt:lpstr>
      <vt:lpstr>learners are radically diverse</vt:lpstr>
      <vt:lpstr>Universal design strategies benefit …</vt:lpstr>
      <vt:lpstr>For example …</vt:lpstr>
      <vt:lpstr>Consider adopting some Universal design strategies</vt:lpstr>
      <vt:lpstr>Make inclusion a clear priority</vt:lpstr>
      <vt:lpstr>Think about outcomes, not products</vt:lpstr>
      <vt:lpstr>Change the environment</vt:lpstr>
      <vt:lpstr>help students  plan ahead</vt:lpstr>
      <vt:lpstr>Pay attention to form and format</vt:lpstr>
      <vt:lpstr>Create accessible documents</vt:lpstr>
      <vt:lpstr>Be responsive  and realistic</vt:lpstr>
      <vt:lpstr>Resources!</vt:lpstr>
      <vt:lpstr>Resources!</vt:lpstr>
      <vt:lpstr>Contact 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all get old and sick and then die</dc:title>
  <dc:creator>Beck Wise</dc:creator>
  <cp:lastModifiedBy>Academic Technology Support</cp:lastModifiedBy>
  <cp:revision>26</cp:revision>
  <cp:lastPrinted>2016-08-19T13:16:05Z</cp:lastPrinted>
  <dcterms:created xsi:type="dcterms:W3CDTF">2016-08-17T20:43:03Z</dcterms:created>
  <dcterms:modified xsi:type="dcterms:W3CDTF">2016-08-19T13:16:47Z</dcterms:modified>
</cp:coreProperties>
</file>